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3" r:id="rId1"/>
  </p:sldMasterIdLst>
  <p:sldIdLst>
    <p:sldId id="264" r:id="rId2"/>
    <p:sldId id="256" r:id="rId3"/>
    <p:sldId id="259" r:id="rId4"/>
    <p:sldId id="258" r:id="rId5"/>
    <p:sldId id="265" r:id="rId6"/>
    <p:sldId id="260" r:id="rId7"/>
    <p:sldId id="261" r:id="rId8"/>
    <p:sldId id="262" r:id="rId9"/>
    <p:sldId id="263" r:id="rId10"/>
    <p:sldId id="266" r:id="rId11"/>
  </p:sldIdLst>
  <p:sldSz cx="12192000" cy="6858000"/>
  <p:notesSz cx="6858000" cy="9144000"/>
  <p:defaultTextStyle>
    <a:defPPr>
      <a:defRPr lang="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82A8"/>
    <a:srgbClr val="59E9A4"/>
    <a:srgbClr val="25989B"/>
    <a:srgbClr val="8ACDEE"/>
    <a:srgbClr val="899AEF"/>
    <a:srgbClr val="26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1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3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907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03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8991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61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43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11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8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8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6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9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3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7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0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9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9D7C2-8B1F-4590-9CC3-09020651951E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E92E6F-70EB-4075-BDB1-22D6E0A6D4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4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F4FA4-B304-4F36-87CF-E21C2B60F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4CD4C-196E-4397-AD1F-E43DD39C2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79" y="540655"/>
            <a:ext cx="10475343" cy="5776690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it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Statistiche della</a:t>
            </a:r>
          </a:p>
          <a:p>
            <a:pPr marL="0" indent="0" algn="ctr">
              <a:buNone/>
            </a:pPr>
            <a:r>
              <a:rPr lang="it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Società del Verbo Divino</a:t>
            </a:r>
          </a:p>
          <a:p>
            <a:pPr marL="0" indent="0" algn="ctr">
              <a:buNone/>
            </a:pPr>
            <a:r>
              <a:rPr lang="it" sz="4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Gennaio 2024</a:t>
            </a:r>
          </a:p>
          <a:p>
            <a:pPr marL="0" indent="0" algn="ctr">
              <a:buNone/>
            </a:pPr>
            <a:r>
              <a:rPr lang="it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(Basato </a:t>
            </a:r>
            <a:r>
              <a:rPr lang="it" sz="2400" b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 Catalogus SVD del 1 </a:t>
            </a:r>
            <a:r>
              <a:rPr lang="it" sz="2400" b="1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 </a:t>
            </a:r>
            <a:r>
              <a:rPr lang="it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gennaio 2024)</a:t>
            </a:r>
          </a:p>
        </p:txBody>
      </p:sp>
    </p:spTree>
    <p:extLst>
      <p:ext uri="{BB962C8B-B14F-4D97-AF65-F5344CB8AC3E}">
        <p14:creationId xmlns:p14="http://schemas.microsoft.com/office/powerpoint/2010/main" val="2236659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54B72-7FA6-D5F3-4BE6-316C2E3A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764" y="773043"/>
            <a:ext cx="8395252" cy="1088887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" alt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Coloro che sono morti negli ultimi 5 anni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5A719FA-6CDE-9F45-BCA6-333F754E3E2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65727342"/>
              </p:ext>
            </p:extLst>
          </p:nvPr>
        </p:nvGraphicFramePr>
        <p:xfrm>
          <a:off x="1616765" y="2093843"/>
          <a:ext cx="8395251" cy="2994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2209">
                  <a:extLst>
                    <a:ext uri="{9D8B030D-6E8A-4147-A177-3AD203B41FA5}">
                      <a16:colId xmlns:a16="http://schemas.microsoft.com/office/drawing/2014/main" val="2168870464"/>
                    </a:ext>
                  </a:extLst>
                </a:gridCol>
                <a:gridCol w="4773042">
                  <a:extLst>
                    <a:ext uri="{9D8B030D-6E8A-4147-A177-3AD203B41FA5}">
                      <a16:colId xmlns:a16="http://schemas.microsoft.com/office/drawing/2014/main" val="2171343827"/>
                    </a:ext>
                  </a:extLst>
                </a:gridCol>
              </a:tblGrid>
              <a:tr h="721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 che sono morti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074134"/>
                  </a:ext>
                </a:extLst>
              </a:tr>
              <a:tr h="454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326918"/>
                  </a:ext>
                </a:extLst>
              </a:tr>
              <a:tr h="454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258444"/>
                  </a:ext>
                </a:extLst>
              </a:tr>
              <a:tr h="454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319539"/>
                  </a:ext>
                </a:extLst>
              </a:tr>
              <a:tr h="454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950231"/>
                  </a:ext>
                </a:extLst>
              </a:tr>
              <a:tr h="454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20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83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2CBD8E7-CEC4-4161-BCCF-979812668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85620"/>
              </p:ext>
            </p:extLst>
          </p:nvPr>
        </p:nvGraphicFramePr>
        <p:xfrm>
          <a:off x="2034210" y="556591"/>
          <a:ext cx="7926847" cy="5749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5415">
                  <a:extLst>
                    <a:ext uri="{9D8B030D-6E8A-4147-A177-3AD203B41FA5}">
                      <a16:colId xmlns:a16="http://schemas.microsoft.com/office/drawing/2014/main" val="81714827"/>
                    </a:ext>
                  </a:extLst>
                </a:gridCol>
                <a:gridCol w="949824">
                  <a:extLst>
                    <a:ext uri="{9D8B030D-6E8A-4147-A177-3AD203B41FA5}">
                      <a16:colId xmlns:a16="http://schemas.microsoft.com/office/drawing/2014/main" val="4069902312"/>
                    </a:ext>
                  </a:extLst>
                </a:gridCol>
                <a:gridCol w="1377953">
                  <a:extLst>
                    <a:ext uri="{9D8B030D-6E8A-4147-A177-3AD203B41FA5}">
                      <a16:colId xmlns:a16="http://schemas.microsoft.com/office/drawing/2014/main" val="2857788657"/>
                    </a:ext>
                  </a:extLst>
                </a:gridCol>
                <a:gridCol w="1377953">
                  <a:extLst>
                    <a:ext uri="{9D8B030D-6E8A-4147-A177-3AD203B41FA5}">
                      <a16:colId xmlns:a16="http://schemas.microsoft.com/office/drawing/2014/main" val="4188557961"/>
                    </a:ext>
                  </a:extLst>
                </a:gridCol>
                <a:gridCol w="1345702">
                  <a:extLst>
                    <a:ext uri="{9D8B030D-6E8A-4147-A177-3AD203B41FA5}">
                      <a16:colId xmlns:a16="http://schemas.microsoft.com/office/drawing/2014/main" val="26211490"/>
                    </a:ext>
                  </a:extLst>
                </a:gridCol>
              </a:tblGrid>
              <a:tr h="36552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Numero totale di confratelli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188722"/>
                  </a:ext>
                </a:extLst>
              </a:tr>
              <a:tr h="3655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59E9A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59E9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354159"/>
                  </a:ext>
                </a:extLst>
              </a:tr>
              <a:tr h="3655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Voti perpetui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4635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4648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128960"/>
                  </a:ext>
                </a:extLst>
              </a:tr>
              <a:tr h="220838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Vescovi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Sacerdoti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Fratelli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Scolastici/diaconi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3997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457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3990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093871"/>
                  </a:ext>
                </a:extLst>
              </a:tr>
              <a:tr h="7310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Voti temporanei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864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888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211402"/>
                  </a:ext>
                </a:extLst>
              </a:tr>
              <a:tr h="981422">
                <a:tc>
                  <a:txBody>
                    <a:bodyPr/>
                    <a:lstStyle/>
                    <a:p>
                      <a:pPr marL="0" marR="0" indent="57150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Scolastici</a:t>
                      </a:r>
                    </a:p>
                    <a:p>
                      <a:pPr marL="0" marR="0" indent="57150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Fratelli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805</a:t>
                      </a: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826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40011"/>
                  </a:ext>
                </a:extLst>
              </a:tr>
              <a:tr h="3655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Novizi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310062"/>
                  </a:ext>
                </a:extLst>
              </a:tr>
              <a:tr h="3655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5754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5833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632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62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0E832093-624D-4B92-8645-11BB594CB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435" y="364342"/>
            <a:ext cx="9475304" cy="584775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" altLang="en-US" sz="3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Numero di confratelli nelle Zone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D4D79D89-B153-466D-B270-0154D72A6E9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18733277"/>
              </p:ext>
            </p:extLst>
          </p:nvPr>
        </p:nvGraphicFramePr>
        <p:xfrm>
          <a:off x="1126435" y="1192697"/>
          <a:ext cx="9705688" cy="4912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5394">
                  <a:extLst>
                    <a:ext uri="{9D8B030D-6E8A-4147-A177-3AD203B41FA5}">
                      <a16:colId xmlns:a16="http://schemas.microsoft.com/office/drawing/2014/main" val="2086759807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val="2216079610"/>
                    </a:ext>
                  </a:extLst>
                </a:gridCol>
                <a:gridCol w="1410862">
                  <a:extLst>
                    <a:ext uri="{9D8B030D-6E8A-4147-A177-3AD203B41FA5}">
                      <a16:colId xmlns:a16="http://schemas.microsoft.com/office/drawing/2014/main" val="869241533"/>
                    </a:ext>
                  </a:extLst>
                </a:gridCol>
                <a:gridCol w="1244433">
                  <a:extLst>
                    <a:ext uri="{9D8B030D-6E8A-4147-A177-3AD203B41FA5}">
                      <a16:colId xmlns:a16="http://schemas.microsoft.com/office/drawing/2014/main" val="491535930"/>
                    </a:ext>
                  </a:extLst>
                </a:gridCol>
                <a:gridCol w="1376298">
                  <a:extLst>
                    <a:ext uri="{9D8B030D-6E8A-4147-A177-3AD203B41FA5}">
                      <a16:colId xmlns:a16="http://schemas.microsoft.com/office/drawing/2014/main" val="4100562486"/>
                    </a:ext>
                  </a:extLst>
                </a:gridCol>
                <a:gridCol w="1275993">
                  <a:extLst>
                    <a:ext uri="{9D8B030D-6E8A-4147-A177-3AD203B41FA5}">
                      <a16:colId xmlns:a16="http://schemas.microsoft.com/office/drawing/2014/main" val="877462915"/>
                    </a:ext>
                  </a:extLst>
                </a:gridCol>
                <a:gridCol w="1180972">
                  <a:extLst>
                    <a:ext uri="{9D8B030D-6E8A-4147-A177-3AD203B41FA5}">
                      <a16:colId xmlns:a16="http://schemas.microsoft.com/office/drawing/2014/main" val="2758520433"/>
                    </a:ext>
                  </a:extLst>
                </a:gridCol>
              </a:tblGrid>
              <a:tr h="110649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93855"/>
                  </a:ext>
                </a:extLst>
              </a:tr>
              <a:tr h="118185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Confratelli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Percentuale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8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Confratelli di voti perpetui 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Percentuale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 di voti perpetui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752177"/>
                  </a:ext>
                </a:extLst>
              </a:tr>
              <a:tr h="5081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AFRAM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682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291431"/>
                  </a:ext>
                </a:extLst>
              </a:tr>
              <a:tr h="5081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ASPAC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2974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2144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46.2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3047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2151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904895"/>
                  </a:ext>
                </a:extLst>
              </a:tr>
              <a:tr h="54915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EUROPA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983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936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982831"/>
                  </a:ext>
                </a:extLst>
              </a:tr>
              <a:tr h="5081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PANAM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1115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1050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1121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1061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846993"/>
                  </a:ext>
                </a:extLst>
              </a:tr>
              <a:tr h="50816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5754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4635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5833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4648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41345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F528D796-0583-44B7-A2C3-185E4E3A5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26" y="0"/>
            <a:ext cx="118312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44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0DDCF9-303C-4532-8705-7B0B430E221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68374013"/>
              </p:ext>
            </p:extLst>
          </p:nvPr>
        </p:nvGraphicFramePr>
        <p:xfrm>
          <a:off x="1530625" y="2027583"/>
          <a:ext cx="8289235" cy="40220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2020">
                  <a:extLst>
                    <a:ext uri="{9D8B030D-6E8A-4147-A177-3AD203B41FA5}">
                      <a16:colId xmlns:a16="http://schemas.microsoft.com/office/drawing/2014/main" val="1642447416"/>
                    </a:ext>
                  </a:extLst>
                </a:gridCol>
                <a:gridCol w="2917607">
                  <a:extLst>
                    <a:ext uri="{9D8B030D-6E8A-4147-A177-3AD203B41FA5}">
                      <a16:colId xmlns:a16="http://schemas.microsoft.com/office/drawing/2014/main" val="3604298465"/>
                    </a:ext>
                  </a:extLst>
                </a:gridCol>
                <a:gridCol w="2839608">
                  <a:extLst>
                    <a:ext uri="{9D8B030D-6E8A-4147-A177-3AD203B41FA5}">
                      <a16:colId xmlns:a16="http://schemas.microsoft.com/office/drawing/2014/main" val="3486613134"/>
                    </a:ext>
                  </a:extLst>
                </a:gridCol>
              </a:tblGrid>
              <a:tr h="154159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di Paesi che lavorano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di Paesi da cui provengono i nostri confratelli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123506"/>
                  </a:ext>
                </a:extLst>
              </a:tr>
              <a:tr h="4960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AFRAM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083515"/>
                  </a:ext>
                </a:extLst>
              </a:tr>
              <a:tr h="4960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ASPAC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293467"/>
                  </a:ext>
                </a:extLst>
              </a:tr>
              <a:tr h="4960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EUROPA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600051"/>
                  </a:ext>
                </a:extLst>
              </a:tr>
              <a:tr h="4960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PANAM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514304"/>
                  </a:ext>
                </a:extLst>
              </a:tr>
              <a:tr h="4960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5453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BFE91A2-1934-4BAA-81EE-7997336EB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626" y="455298"/>
            <a:ext cx="8289235" cy="1200329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Numero totale PRM - 59 + 1 (CUR e Roma) - 60</a:t>
            </a:r>
            <a:endParaRPr lang="en-US" altLang="en-US" sz="2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paesi di lavoro e i paesi da cui provengono i nostri confratelli </a:t>
            </a:r>
            <a:r>
              <a:rPr lang="it" altLang="en-US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- 2024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804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270F8-9289-A405-3F2B-60E3E9058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557" y="353872"/>
            <a:ext cx="8658880" cy="1461675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confratelli quelli che provengono dalla Zona stessa e quelli che provengono da altre Zone </a:t>
            </a:r>
            <a:b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D9524B8-4557-D6D6-FC0F-439E2EC96F6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64758177"/>
              </p:ext>
            </p:extLst>
          </p:nvPr>
        </p:nvGraphicFramePr>
        <p:xfrm>
          <a:off x="1106557" y="1895060"/>
          <a:ext cx="8658880" cy="4592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7716">
                  <a:extLst>
                    <a:ext uri="{9D8B030D-6E8A-4147-A177-3AD203B41FA5}">
                      <a16:colId xmlns:a16="http://schemas.microsoft.com/office/drawing/2014/main" val="2249530866"/>
                    </a:ext>
                  </a:extLst>
                </a:gridCol>
                <a:gridCol w="1339190">
                  <a:extLst>
                    <a:ext uri="{9D8B030D-6E8A-4147-A177-3AD203B41FA5}">
                      <a16:colId xmlns:a16="http://schemas.microsoft.com/office/drawing/2014/main" val="2735979680"/>
                    </a:ext>
                  </a:extLst>
                </a:gridCol>
                <a:gridCol w="1471400">
                  <a:extLst>
                    <a:ext uri="{9D8B030D-6E8A-4147-A177-3AD203B41FA5}">
                      <a16:colId xmlns:a16="http://schemas.microsoft.com/office/drawing/2014/main" val="1219733700"/>
                    </a:ext>
                  </a:extLst>
                </a:gridCol>
                <a:gridCol w="1250692">
                  <a:extLst>
                    <a:ext uri="{9D8B030D-6E8A-4147-A177-3AD203B41FA5}">
                      <a16:colId xmlns:a16="http://schemas.microsoft.com/office/drawing/2014/main" val="1253954507"/>
                    </a:ext>
                  </a:extLst>
                </a:gridCol>
                <a:gridCol w="1339190">
                  <a:extLst>
                    <a:ext uri="{9D8B030D-6E8A-4147-A177-3AD203B41FA5}">
                      <a16:colId xmlns:a16="http://schemas.microsoft.com/office/drawing/2014/main" val="3260487899"/>
                    </a:ext>
                  </a:extLst>
                </a:gridCol>
                <a:gridCol w="1250692">
                  <a:extLst>
                    <a:ext uri="{9D8B030D-6E8A-4147-A177-3AD203B41FA5}">
                      <a16:colId xmlns:a16="http://schemas.microsoft.com/office/drawing/2014/main" val="3983870660"/>
                    </a:ext>
                  </a:extLst>
                </a:gridCol>
              </a:tblGrid>
              <a:tr h="1704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 attualmente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 provenienti dalla zona stessa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di paesi di provenienza dei confratelli della zona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 provenienti da altre zone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di paesi dove confratelli provengono da altre zone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31101"/>
                  </a:ext>
                </a:extLst>
              </a:tr>
              <a:tr h="735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AFRAM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686</a:t>
                      </a: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418</a:t>
                      </a: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268</a:t>
                      </a: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592070"/>
                  </a:ext>
                </a:extLst>
              </a:tr>
              <a:tr h="6776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ASPAC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2974</a:t>
                      </a: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2686</a:t>
                      </a: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288</a:t>
                      </a: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89262"/>
                  </a:ext>
                </a:extLst>
              </a:tr>
              <a:tr h="6776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EUROPA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979</a:t>
                      </a: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646</a:t>
                      </a: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333</a:t>
                      </a: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855169"/>
                  </a:ext>
                </a:extLst>
              </a:tr>
              <a:tr h="6776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PANAM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1115</a:t>
                      </a:r>
                    </a:p>
                  </a:txBody>
                  <a:tcPr marL="67366" marR="67366" marT="9356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348</a:t>
                      </a: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767</a:t>
                      </a:r>
                    </a:p>
                  </a:txBody>
                  <a:tcPr marL="67366" marR="67366" marT="9356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855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85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F90AC4-E506-4EBD-B5D0-51C140005FF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50156262"/>
              </p:ext>
            </p:extLst>
          </p:nvPr>
        </p:nvGraphicFramePr>
        <p:xfrm>
          <a:off x="715108" y="1249113"/>
          <a:ext cx="10761784" cy="4749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5243">
                  <a:extLst>
                    <a:ext uri="{9D8B030D-6E8A-4147-A177-3AD203B41FA5}">
                      <a16:colId xmlns:a16="http://schemas.microsoft.com/office/drawing/2014/main" val="108923640"/>
                    </a:ext>
                  </a:extLst>
                </a:gridCol>
                <a:gridCol w="2751821">
                  <a:extLst>
                    <a:ext uri="{9D8B030D-6E8A-4147-A177-3AD203B41FA5}">
                      <a16:colId xmlns:a16="http://schemas.microsoft.com/office/drawing/2014/main" val="2122489330"/>
                    </a:ext>
                  </a:extLst>
                </a:gridCol>
                <a:gridCol w="1167619">
                  <a:extLst>
                    <a:ext uri="{9D8B030D-6E8A-4147-A177-3AD203B41FA5}">
                      <a16:colId xmlns:a16="http://schemas.microsoft.com/office/drawing/2014/main" val="3243593406"/>
                    </a:ext>
                  </a:extLst>
                </a:gridCol>
                <a:gridCol w="1324460">
                  <a:extLst>
                    <a:ext uri="{9D8B030D-6E8A-4147-A177-3AD203B41FA5}">
                      <a16:colId xmlns:a16="http://schemas.microsoft.com/office/drawing/2014/main" val="3946913622"/>
                    </a:ext>
                  </a:extLst>
                </a:gridCol>
                <a:gridCol w="1171467">
                  <a:extLst>
                    <a:ext uri="{9D8B030D-6E8A-4147-A177-3AD203B41FA5}">
                      <a16:colId xmlns:a16="http://schemas.microsoft.com/office/drawing/2014/main" val="1163193056"/>
                    </a:ext>
                  </a:extLst>
                </a:gridCol>
                <a:gridCol w="1246079">
                  <a:extLst>
                    <a:ext uri="{9D8B030D-6E8A-4147-A177-3AD203B41FA5}">
                      <a16:colId xmlns:a16="http://schemas.microsoft.com/office/drawing/2014/main" val="952253366"/>
                    </a:ext>
                  </a:extLst>
                </a:gridCol>
                <a:gridCol w="1096855">
                  <a:extLst>
                    <a:ext uri="{9D8B030D-6E8A-4147-A177-3AD203B41FA5}">
                      <a16:colId xmlns:a16="http://schemas.microsoft.com/office/drawing/2014/main" val="4050871311"/>
                    </a:ext>
                  </a:extLst>
                </a:gridCol>
                <a:gridCol w="1278240">
                  <a:extLst>
                    <a:ext uri="{9D8B030D-6E8A-4147-A177-3AD203B41FA5}">
                      <a16:colId xmlns:a16="http://schemas.microsoft.com/office/drawing/2014/main" val="3775957160"/>
                    </a:ext>
                  </a:extLst>
                </a:gridCol>
              </a:tblGrid>
              <a:tr h="2961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81419"/>
                  </a:ext>
                </a:extLst>
              </a:tr>
              <a:tr h="2961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Paesi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Confratelli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Percentuale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Confratelli Voti Perpetui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Percentuale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 Voti Perpetui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828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Indonesia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1683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29.4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1126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24.3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1709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1104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16710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207541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Filippine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774586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Polonia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925991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Vietnam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263323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Ghana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80552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Germania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818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Rep. Democratica del Congo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536368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 Uniti d'America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227197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Brasile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2466"/>
                  </a:ext>
                </a:extLst>
              </a:tr>
              <a:tr h="3383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99673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5028D6F-C891-42EB-9657-3053477F9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107" y="202241"/>
            <a:ext cx="10761783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" alt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maggior numero di confratelli per Paese di origine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" alt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(Nascita)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39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DD353CF9-306A-439A-AE54-4DB91AF27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853" y="369518"/>
            <a:ext cx="8470764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" alt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maggior numero di confratelli in PRM (affiliazione) 2024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3FAA2593-BDDC-D8DC-A914-B06310892EF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36565030"/>
              </p:ext>
            </p:extLst>
          </p:nvPr>
        </p:nvGraphicFramePr>
        <p:xfrm>
          <a:off x="1457864" y="1459458"/>
          <a:ext cx="8401754" cy="5029022"/>
        </p:xfrm>
        <a:graphic>
          <a:graphicData uri="http://schemas.openxmlformats.org/drawingml/2006/table">
            <a:tbl>
              <a:tblPr firstRow="1" firstCol="1" bandRow="1"/>
              <a:tblGrid>
                <a:gridCol w="1337983">
                  <a:extLst>
                    <a:ext uri="{9D8B030D-6E8A-4147-A177-3AD203B41FA5}">
                      <a16:colId xmlns:a16="http://schemas.microsoft.com/office/drawing/2014/main" val="3600618571"/>
                    </a:ext>
                  </a:extLst>
                </a:gridCol>
                <a:gridCol w="2124738">
                  <a:extLst>
                    <a:ext uri="{9D8B030D-6E8A-4147-A177-3AD203B41FA5}">
                      <a16:colId xmlns:a16="http://schemas.microsoft.com/office/drawing/2014/main" val="951960"/>
                    </a:ext>
                  </a:extLst>
                </a:gridCol>
                <a:gridCol w="2670295">
                  <a:extLst>
                    <a:ext uri="{9D8B030D-6E8A-4147-A177-3AD203B41FA5}">
                      <a16:colId xmlns:a16="http://schemas.microsoft.com/office/drawing/2014/main" val="1122747429"/>
                    </a:ext>
                  </a:extLst>
                </a:gridCol>
                <a:gridCol w="2268738">
                  <a:extLst>
                    <a:ext uri="{9D8B030D-6E8A-4147-A177-3AD203B41FA5}">
                      <a16:colId xmlns:a16="http://schemas.microsoft.com/office/drawing/2014/main" val="3601899583"/>
                    </a:ext>
                  </a:extLst>
                </a:gridCol>
              </a:tblGrid>
              <a:tr h="8517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PRM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Confratelli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Percentuale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8952"/>
                  </a:ext>
                </a:extLst>
              </a:tr>
              <a:tr h="425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IDE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570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9.9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95041"/>
                  </a:ext>
                </a:extLst>
              </a:tr>
              <a:tr h="425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PHC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234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498238"/>
                  </a:ext>
                </a:extLst>
              </a:tr>
              <a:tr h="344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GER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223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041318"/>
                  </a:ext>
                </a:extLst>
              </a:tr>
              <a:tr h="425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INC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218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890017"/>
                  </a:ext>
                </a:extLst>
              </a:tr>
              <a:tr h="425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IDJ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216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570054"/>
                  </a:ext>
                </a:extLst>
              </a:tr>
              <a:tr h="425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9010"/>
                  </a:ext>
                </a:extLst>
              </a:tr>
              <a:tr h="425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IDT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41256"/>
                  </a:ext>
                </a:extLst>
              </a:tr>
              <a:tr h="425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GHA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194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523231"/>
                  </a:ext>
                </a:extLst>
              </a:tr>
              <a:tr h="425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USC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191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10040"/>
                  </a:ext>
                </a:extLst>
              </a:tr>
              <a:tr h="425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IDR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it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43461" marR="43461" marT="603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29434"/>
                  </a:ext>
                </a:extLst>
              </a:tr>
            </a:tbl>
          </a:graphicData>
        </a:graphic>
      </p:graphicFrame>
      <p:sp>
        <p:nvSpPr>
          <p:cNvPr id="13" name="Rectangle 3">
            <a:extLst>
              <a:ext uri="{FF2B5EF4-FFF2-40B4-BE49-F238E27FC236}">
                <a16:creationId xmlns:a16="http://schemas.microsoft.com/office/drawing/2014/main" id="{8C16FF1F-2B86-D925-7B45-BFF39A51D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9596" y="-25292"/>
            <a:ext cx="12511596" cy="482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5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D67FEC-8039-405B-939F-11B6BF68381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61739777"/>
              </p:ext>
            </p:extLst>
          </p:nvPr>
        </p:nvGraphicFramePr>
        <p:xfrm>
          <a:off x="1424608" y="1385845"/>
          <a:ext cx="8282606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2663">
                  <a:extLst>
                    <a:ext uri="{9D8B030D-6E8A-4147-A177-3AD203B41FA5}">
                      <a16:colId xmlns:a16="http://schemas.microsoft.com/office/drawing/2014/main" val="1309893795"/>
                    </a:ext>
                  </a:extLst>
                </a:gridCol>
                <a:gridCol w="2534446">
                  <a:extLst>
                    <a:ext uri="{9D8B030D-6E8A-4147-A177-3AD203B41FA5}">
                      <a16:colId xmlns:a16="http://schemas.microsoft.com/office/drawing/2014/main" val="887672324"/>
                    </a:ext>
                  </a:extLst>
                </a:gridCol>
                <a:gridCol w="2265598">
                  <a:extLst>
                    <a:ext uri="{9D8B030D-6E8A-4147-A177-3AD203B41FA5}">
                      <a16:colId xmlns:a16="http://schemas.microsoft.com/office/drawing/2014/main" val="2686472221"/>
                    </a:ext>
                  </a:extLst>
                </a:gridCol>
                <a:gridCol w="2349899">
                  <a:extLst>
                    <a:ext uri="{9D8B030D-6E8A-4147-A177-3AD203B41FA5}">
                      <a16:colId xmlns:a16="http://schemas.microsoft.com/office/drawing/2014/main" val="2048045759"/>
                    </a:ext>
                  </a:extLst>
                </a:gridCol>
              </a:tblGrid>
              <a:tr h="7032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PRM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 Voti Perpetui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Percentuale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296896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648839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674535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84461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PHC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933107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USC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72721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INM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045951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GHA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28806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077589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PHS</a:t>
                      </a:r>
                      <a:endParaRPr lang="en-US" sz="24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437852"/>
                  </a:ext>
                </a:extLst>
              </a:tr>
              <a:tr h="3516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PECCATO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82473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42B4F37-DC5A-49F0-B9F1-CDDC7B7D8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4608" y="249353"/>
            <a:ext cx="8282606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" alt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maggior numero di confratelli di voti perpetui nella PRM (affiliazione) 2024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676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CD5948-FD35-46C0-A425-784A2538249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71208093"/>
              </p:ext>
            </p:extLst>
          </p:nvPr>
        </p:nvGraphicFramePr>
        <p:xfrm>
          <a:off x="1066903" y="1122680"/>
          <a:ext cx="10058194" cy="4990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604">
                  <a:extLst>
                    <a:ext uri="{9D8B030D-6E8A-4147-A177-3AD203B41FA5}">
                      <a16:colId xmlns:a16="http://schemas.microsoft.com/office/drawing/2014/main" val="930669429"/>
                    </a:ext>
                  </a:extLst>
                </a:gridCol>
                <a:gridCol w="1856176">
                  <a:extLst>
                    <a:ext uri="{9D8B030D-6E8A-4147-A177-3AD203B41FA5}">
                      <a16:colId xmlns:a16="http://schemas.microsoft.com/office/drawing/2014/main" val="2505657172"/>
                    </a:ext>
                  </a:extLst>
                </a:gridCol>
                <a:gridCol w="1243066">
                  <a:extLst>
                    <a:ext uri="{9D8B030D-6E8A-4147-A177-3AD203B41FA5}">
                      <a16:colId xmlns:a16="http://schemas.microsoft.com/office/drawing/2014/main" val="661369749"/>
                    </a:ext>
                  </a:extLst>
                </a:gridCol>
                <a:gridCol w="1299244">
                  <a:extLst>
                    <a:ext uri="{9D8B030D-6E8A-4147-A177-3AD203B41FA5}">
                      <a16:colId xmlns:a16="http://schemas.microsoft.com/office/drawing/2014/main" val="243766968"/>
                    </a:ext>
                  </a:extLst>
                </a:gridCol>
                <a:gridCol w="1299244">
                  <a:extLst>
                    <a:ext uri="{9D8B030D-6E8A-4147-A177-3AD203B41FA5}">
                      <a16:colId xmlns:a16="http://schemas.microsoft.com/office/drawing/2014/main" val="3233793821"/>
                    </a:ext>
                  </a:extLst>
                </a:gridCol>
                <a:gridCol w="1299244">
                  <a:extLst>
                    <a:ext uri="{9D8B030D-6E8A-4147-A177-3AD203B41FA5}">
                      <a16:colId xmlns:a16="http://schemas.microsoft.com/office/drawing/2014/main" val="529195839"/>
                    </a:ext>
                  </a:extLst>
                </a:gridCol>
                <a:gridCol w="1299244">
                  <a:extLst>
                    <a:ext uri="{9D8B030D-6E8A-4147-A177-3AD203B41FA5}">
                      <a16:colId xmlns:a16="http://schemas.microsoft.com/office/drawing/2014/main" val="3305040497"/>
                    </a:ext>
                  </a:extLst>
                </a:gridCol>
                <a:gridCol w="1058372">
                  <a:extLst>
                    <a:ext uri="{9D8B030D-6E8A-4147-A177-3AD203B41FA5}">
                      <a16:colId xmlns:a16="http://schemas.microsoft.com/office/drawing/2014/main" val="3644521084"/>
                    </a:ext>
                  </a:extLst>
                </a:gridCol>
              </a:tblGrid>
              <a:tr h="4465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2598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714925"/>
                  </a:ext>
                </a:extLst>
              </a:tr>
              <a:tr h="6902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Paesi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Confratelli che lavorano fuori dal loro paese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Percentuale sul numero totale nella società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Confratelli del Paese di origine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Percentuale sul numero totale nella Società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Confratelli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Confratelli del Paese di origine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069544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Indonesia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560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1683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29.4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1709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180934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836397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Vietnam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56712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Polonia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77505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Filippine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991666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Ghana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518411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Andare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979975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Germania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0.9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147460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Repubblica Democratica del </a:t>
                      </a: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Congo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656523"/>
                  </a:ext>
                </a:extLst>
              </a:tr>
              <a:tr h="288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t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30985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6B28102-4790-46BF-8C0E-6CF55AEC8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903" y="75008"/>
            <a:ext cx="10058194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" altLang="en-US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maggior numero di confratelli che lavorano fuori dal Paese di origine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0826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1647</TotalTime>
  <Words>648</Words>
  <Application>Microsoft Office PowerPoint</Application>
  <PresentationFormat>Widescreen</PresentationFormat>
  <Paragraphs>434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Apresentação do PowerPoint</vt:lpstr>
      <vt:lpstr>Apresentação do PowerPoint</vt:lpstr>
      <vt:lpstr>Apresentação do PowerPoint</vt:lpstr>
      <vt:lpstr>Apresentação do PowerPoint</vt:lpstr>
      <vt:lpstr>I confratelli quelli che provengono dalla Zona stessa e quelli che provengono da altre Zone  2024</vt:lpstr>
      <vt:lpstr>Apresentação do PowerPoint</vt:lpstr>
      <vt:lpstr>Apresentação do PowerPoint</vt:lpstr>
      <vt:lpstr>Apresentação do PowerPoint</vt:lpstr>
      <vt:lpstr>Apresentação do PowerPoint</vt:lpstr>
      <vt:lpstr>Coloro che sono morti negli ultimi 5 anni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Thanuzraj Lazar</dc:creator>
  <cp:lastModifiedBy>Welton Ramos Sabino</cp:lastModifiedBy>
  <cp:revision>44</cp:revision>
  <dcterms:created xsi:type="dcterms:W3CDTF">2021-01-13T11:44:52Z</dcterms:created>
  <dcterms:modified xsi:type="dcterms:W3CDTF">2024-01-10T09:10:40Z</dcterms:modified>
</cp:coreProperties>
</file>